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92" r:id="rId2"/>
  </p:sldMasterIdLst>
  <p:notesMasterIdLst>
    <p:notesMasterId r:id="rId35"/>
  </p:notesMasterIdLst>
  <p:sldIdLst>
    <p:sldId id="256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35"/>
    <p:restoredTop sz="94677"/>
  </p:normalViewPr>
  <p:slideViewPr>
    <p:cSldViewPr snapToGrid="0" snapToObjects="1" showGuides="1">
      <p:cViewPr varScale="1">
        <p:scale>
          <a:sx n="66" d="100"/>
          <a:sy n="66" d="100"/>
        </p:scale>
        <p:origin x="208" y="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48574-C034-E047-A734-F8340E25DE24}" type="datetimeFigureOut">
              <a:rPr kumimoji="1" lang="zh-CN" altLang="en-US" smtClean="0"/>
              <a:t>2017/10/13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FDDA8-CBDD-CD42-ABDE-FCB25024FB8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64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get a feel for the data let’s first have a look at the distribution of our outcome 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logerror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i.e. the difference in log(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Zestimate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)-log(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Saleprice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FDDA8-CBDD-CD42-ABDE-FCB25024FB8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65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FDDA8-CBDD-CD42-ABDE-FCB25024FB8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30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78000" y="0"/>
            <a:ext cx="10414000" cy="6858000"/>
          </a:xfrm>
          <a:prstGeom prst="rect">
            <a:avLst/>
          </a:prstGeom>
          <a:solidFill>
            <a:srgbClr val="E7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408113"/>
            <a:ext cx="12192000" cy="46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8113"/>
            <a:ext cx="1778000" cy="460375"/>
          </a:xfrm>
          <a:prstGeom prst="rect">
            <a:avLst/>
          </a:prstGeom>
          <a:solidFill>
            <a:srgbClr val="E7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KSO_BT1"/>
          <p:cNvSpPr>
            <a:spLocks noGrp="1"/>
          </p:cNvSpPr>
          <p:nvPr>
            <p:ph type="ctrTitle"/>
          </p:nvPr>
        </p:nvSpPr>
        <p:spPr>
          <a:xfrm>
            <a:off x="2159000" y="2155825"/>
            <a:ext cx="8394700" cy="1470025"/>
          </a:xfrm>
        </p:spPr>
        <p:txBody>
          <a:bodyPr/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13317" name="KSO_BC1"/>
          <p:cNvSpPr>
            <a:spLocks noGrp="1"/>
          </p:cNvSpPr>
          <p:nvPr>
            <p:ph type="subTitle" idx="1"/>
          </p:nvPr>
        </p:nvSpPr>
        <p:spPr>
          <a:xfrm>
            <a:off x="2159000" y="3797300"/>
            <a:ext cx="8407400" cy="723900"/>
          </a:xfrm>
        </p:spPr>
        <p:txBody>
          <a:bodyPr/>
          <a:lstStyle>
            <a:lvl1pPr marL="0" indent="0" algn="l">
              <a:buFont typeface="Wingdings 2" pitchFamily="18" charset="2"/>
              <a:buNone/>
              <a:defRPr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13" name="KSO_FT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14" name="KSO_FN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KSO_FD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2"/>
            <a:ext cx="508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5" y="1244602"/>
            <a:ext cx="5094116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315961" y="1"/>
            <a:ext cx="9312101" cy="69668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961" y="1419906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315961" y="2243818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48375" y="1419906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648375" y="2243818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306286" y="1055308"/>
            <a:ext cx="10595428" cy="51932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575"/>
            <a:ext cx="979488" cy="6886575"/>
          </a:xfrm>
          <a:prstGeom prst="rect">
            <a:avLst/>
          </a:prstGeom>
          <a:solidFill>
            <a:srgbClr val="E7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866775"/>
            <a:ext cx="979488" cy="384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1028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10/9/17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2"/>
            <a:ext cx="5080000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5" y="1244602"/>
            <a:ext cx="5094116" cy="49323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315961" y="1"/>
            <a:ext cx="9312101" cy="69668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5961" y="1419906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315961" y="2243818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48375" y="1419906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648375" y="2243818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306286" y="1055308"/>
            <a:ext cx="10595428" cy="51932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8575"/>
            <a:ext cx="979488" cy="6886575"/>
          </a:xfrm>
          <a:prstGeom prst="rect">
            <a:avLst/>
          </a:prstGeom>
          <a:solidFill>
            <a:srgbClr val="E7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866775"/>
            <a:ext cx="979488" cy="384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日期占位符 3"/>
          <p:cNvSpPr>
            <a:spLocks noGrp="1"/>
          </p:cNvSpPr>
          <p:nvPr>
            <p:ph type="dt" sz="half" idx="2"/>
          </p:nvPr>
        </p:nvSpPr>
        <p:spPr>
          <a:xfrm>
            <a:off x="1028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/>
            </a:lvl1pPr>
          </a:lstStyle>
          <a:p>
            <a:fld id="{48A87A34-81AB-432B-8DAE-1953F412C126}" type="datetimeFigureOut">
              <a:rPr lang="en-US" smtClean="0"/>
              <a:t>10/9/17</a:t>
            </a:fld>
            <a:endParaRPr lang="en-US" dirty="0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78000" y="0"/>
            <a:ext cx="10414000" cy="6858000"/>
          </a:xfrm>
          <a:prstGeom prst="rect">
            <a:avLst/>
          </a:prstGeom>
          <a:solidFill>
            <a:srgbClr val="E7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1408113"/>
            <a:ext cx="12192000" cy="46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1408113"/>
            <a:ext cx="1778000" cy="460375"/>
          </a:xfrm>
          <a:prstGeom prst="rect">
            <a:avLst/>
          </a:prstGeom>
          <a:solidFill>
            <a:srgbClr val="E7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314" name="KSO_BT1"/>
          <p:cNvSpPr>
            <a:spLocks noGrp="1"/>
          </p:cNvSpPr>
          <p:nvPr>
            <p:ph type="ctrTitle"/>
          </p:nvPr>
        </p:nvSpPr>
        <p:spPr>
          <a:xfrm>
            <a:off x="2159000" y="2155825"/>
            <a:ext cx="8394700" cy="1470025"/>
          </a:xfrm>
        </p:spPr>
        <p:txBody>
          <a:bodyPr/>
          <a:lstStyle>
            <a:lvl1pPr>
              <a:defRPr sz="40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13317" name="KSO_BC1"/>
          <p:cNvSpPr>
            <a:spLocks noGrp="1"/>
          </p:cNvSpPr>
          <p:nvPr>
            <p:ph type="subTitle" idx="1"/>
          </p:nvPr>
        </p:nvSpPr>
        <p:spPr>
          <a:xfrm>
            <a:off x="2159000" y="3797300"/>
            <a:ext cx="8407400" cy="723900"/>
          </a:xfrm>
        </p:spPr>
        <p:txBody>
          <a:bodyPr/>
          <a:lstStyle>
            <a:lvl1pPr marL="0" indent="0" algn="l">
              <a:buFont typeface="Wingdings 2" pitchFamily="18" charset="2"/>
              <a:buNone/>
              <a:defRPr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13" name="KSO_FT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14" name="KSO_FN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KSO_FD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10/9/17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KSO_BT1"/>
          <p:cNvSpPr>
            <a:spLocks noGrp="1"/>
          </p:cNvSpPr>
          <p:nvPr>
            <p:ph type="title"/>
          </p:nvPr>
        </p:nvSpPr>
        <p:spPr>
          <a:xfrm>
            <a:off x="1230313" y="104775"/>
            <a:ext cx="10525125" cy="70008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900" smtClean="0">
                <a:solidFill>
                  <a:srgbClr val="9D9D9D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>
                <a:solidFill>
                  <a:srgbClr val="9D9D9D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29" name="KSO_BC1"/>
          <p:cNvSpPr>
            <a:spLocks noGrp="1"/>
          </p:cNvSpPr>
          <p:nvPr>
            <p:ph type="body" idx="1"/>
          </p:nvPr>
        </p:nvSpPr>
        <p:spPr>
          <a:xfrm>
            <a:off x="1230313" y="1339850"/>
            <a:ext cx="10525125" cy="4997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-28575"/>
            <a:ext cx="979488" cy="6886575"/>
          </a:xfrm>
          <a:prstGeom prst="rect">
            <a:avLst/>
          </a:prstGeom>
          <a:solidFill>
            <a:srgbClr val="E7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866775"/>
            <a:ext cx="12192000" cy="384175"/>
          </a:xfrm>
          <a:prstGeom prst="rect">
            <a:avLst/>
          </a:prstGeom>
          <a:solidFill>
            <a:srgbClr val="E7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866775"/>
            <a:ext cx="979488" cy="384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1028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1218565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48A87A34-81AB-432B-8DAE-1953F412C126}" type="datetimeFigureOut">
              <a:rPr lang="en-US" smtClean="0"/>
              <a:pPr/>
              <a:t>10/9/17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1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rgbClr val="D71F1B"/>
          </a:solidFill>
          <a:latin typeface="+mj-ea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66700" indent="-266700" algn="just" defTabSz="685800" rtl="0" eaLnBrk="1" fontAlgn="base" hangingPunct="1">
        <a:lnSpc>
          <a:spcPct val="110000"/>
        </a:lnSpc>
        <a:spcBef>
          <a:spcPts val="13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"/>
        <a:defRPr sz="2400" kern="1200">
          <a:solidFill>
            <a:schemeClr val="accent1"/>
          </a:solidFill>
          <a:latin typeface="+mj-ea"/>
          <a:ea typeface="+mj-ea"/>
          <a:cs typeface="+mn-cs"/>
        </a:defRPr>
      </a:lvl1pPr>
      <a:lvl2pPr marL="266700" indent="-266700" algn="just" defTabSz="685800" rtl="0" eaLnBrk="1" fontAlgn="base" hangingPunct="1">
        <a:lnSpc>
          <a:spcPct val="150000"/>
        </a:lnSpc>
        <a:spcBef>
          <a:spcPct val="0"/>
        </a:spcBef>
        <a:spcAft>
          <a:spcPts val="450"/>
        </a:spcAft>
        <a:buClr>
          <a:srgbClr val="E39EBF"/>
        </a:buClr>
        <a:buFont typeface="幼圆" panose="02010509060101010101" pitchFamily="49" charset="-122"/>
        <a:buChar char=" "/>
        <a:defRPr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KSO_BT1"/>
          <p:cNvSpPr>
            <a:spLocks noGrp="1"/>
          </p:cNvSpPr>
          <p:nvPr>
            <p:ph type="title"/>
          </p:nvPr>
        </p:nvSpPr>
        <p:spPr>
          <a:xfrm>
            <a:off x="1230313" y="104775"/>
            <a:ext cx="10525125" cy="70008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900" smtClean="0">
                <a:solidFill>
                  <a:srgbClr val="9D9D9D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900">
                <a:solidFill>
                  <a:srgbClr val="9D9D9D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29" name="KSO_BC1"/>
          <p:cNvSpPr>
            <a:spLocks noGrp="1"/>
          </p:cNvSpPr>
          <p:nvPr>
            <p:ph type="body" idx="1"/>
          </p:nvPr>
        </p:nvSpPr>
        <p:spPr>
          <a:xfrm>
            <a:off x="1230313" y="1339850"/>
            <a:ext cx="10525125" cy="49974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15" name="矩形 14"/>
          <p:cNvSpPr/>
          <p:nvPr/>
        </p:nvSpPr>
        <p:spPr>
          <a:xfrm>
            <a:off x="0" y="-28575"/>
            <a:ext cx="979488" cy="6886575"/>
          </a:xfrm>
          <a:prstGeom prst="rect">
            <a:avLst/>
          </a:prstGeom>
          <a:solidFill>
            <a:srgbClr val="E7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866775"/>
            <a:ext cx="12192000" cy="384175"/>
          </a:xfrm>
          <a:prstGeom prst="rect">
            <a:avLst/>
          </a:prstGeom>
          <a:solidFill>
            <a:srgbClr val="E745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866775"/>
            <a:ext cx="979488" cy="384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10287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1218565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48A87A34-81AB-432B-8DAE-1953F412C126}" type="datetimeFigureOut">
              <a:rPr lang="en-US" smtClean="0"/>
              <a:pPr/>
              <a:t>10/9/17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37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</p:sldLayoutIdLst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rgbClr val="D71F1B"/>
          </a:solidFill>
          <a:latin typeface="+mj-ea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D71F1B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66700" indent="-266700" algn="just" defTabSz="685800" rtl="0" eaLnBrk="1" fontAlgn="base" hangingPunct="1">
        <a:lnSpc>
          <a:spcPct val="110000"/>
        </a:lnSpc>
        <a:spcBef>
          <a:spcPts val="13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"/>
        <a:defRPr sz="2400" kern="1200">
          <a:solidFill>
            <a:schemeClr val="accent1"/>
          </a:solidFill>
          <a:latin typeface="+mj-ea"/>
          <a:ea typeface="+mj-ea"/>
          <a:cs typeface="+mn-cs"/>
        </a:defRPr>
      </a:lvl1pPr>
      <a:lvl2pPr marL="266700" indent="-266700" algn="just" defTabSz="685800" rtl="0" eaLnBrk="1" fontAlgn="base" hangingPunct="1">
        <a:lnSpc>
          <a:spcPct val="150000"/>
        </a:lnSpc>
        <a:spcBef>
          <a:spcPct val="0"/>
        </a:spcBef>
        <a:spcAft>
          <a:spcPts val="450"/>
        </a:spcAft>
        <a:buClr>
          <a:srgbClr val="E39EBF"/>
        </a:buClr>
        <a:buFont typeface="幼圆" panose="02010509060101010101" pitchFamily="49" charset="-122"/>
        <a:buChar char=" "/>
        <a:defRPr kern="120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Zillow prize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Zillow‘s Home Value Prediction (</a:t>
            </a:r>
            <a:r>
              <a:rPr lang="en-US" altLang="zh-CN" dirty="0" err="1" smtClean="0"/>
              <a:t>Zestimate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47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Absolute </a:t>
            </a:r>
            <a:r>
              <a:rPr kumimoji="1" lang="en-US" altLang="zh-CN" dirty="0" err="1" smtClean="0"/>
              <a:t>logerror</a:t>
            </a:r>
            <a:r>
              <a:rPr kumimoji="1" lang="zh-CN" altLang="en-US" dirty="0" smtClean="0"/>
              <a:t>随时间的变化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107" y="1339850"/>
            <a:ext cx="874553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6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Log error</a:t>
            </a:r>
            <a:r>
              <a:rPr kumimoji="1" lang="zh-CN" altLang="en-US" dirty="0" smtClean="0"/>
              <a:t>随时间的变化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0107" y="1339850"/>
            <a:ext cx="874553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缺失的特征值有哪些</a:t>
            </a:r>
            <a:r>
              <a:rPr kumimoji="1" lang="zh-CN" altLang="en-US" dirty="0"/>
              <a:t>？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822"/>
          <a:stretch/>
        </p:blipFill>
        <p:spPr>
          <a:xfrm>
            <a:off x="1230313" y="1417671"/>
            <a:ext cx="4865687" cy="54403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51228"/>
          <a:stretch/>
        </p:blipFill>
        <p:spPr>
          <a:xfrm>
            <a:off x="6492875" y="1417670"/>
            <a:ext cx="5205481" cy="544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4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特征值和绝对误差的关系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673" y="1398216"/>
            <a:ext cx="6996430" cy="4997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805" y="1964986"/>
            <a:ext cx="5815195" cy="415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1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特征值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logerror</a:t>
            </a:r>
            <a:r>
              <a:rPr kumimoji="1" lang="zh-CN" altLang="en-US" dirty="0" smtClean="0"/>
              <a:t>的</a:t>
            </a:r>
            <a:r>
              <a:rPr kumimoji="1" lang="zh-CN" altLang="en-US" dirty="0"/>
              <a:t>关系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4660" y="1361254"/>
            <a:ext cx="6966463" cy="497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房屋的建造年会是一个影响因素吗？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107" y="1339850"/>
            <a:ext cx="874553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2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Absolute error </a:t>
            </a:r>
            <a:r>
              <a:rPr kumimoji="1" lang="zh-CN" altLang="en-US" dirty="0" smtClean="0"/>
              <a:t>是如何随着房屋建造年而改变的？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107" y="1339850"/>
            <a:ext cx="874553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9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 smtClean="0"/>
              <a:t>Logerror</a:t>
            </a:r>
            <a:r>
              <a:rPr kumimoji="1" lang="zh-CN" altLang="en-US" dirty="0"/>
              <a:t>是如何随着房屋建造年而改变的？</a:t>
            </a:r>
            <a:endParaRPr lang="en-US" altLang="zh-CN" b="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107" y="1339850"/>
            <a:ext cx="874553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Zestimate</a:t>
            </a:r>
            <a:r>
              <a:rPr kumimoji="1" lang="zh-CN" altLang="en-US" dirty="0" smtClean="0"/>
              <a:t>在哪一块做的好？分层画图看重叠部分。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106" y="1495493"/>
            <a:ext cx="874553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Latitude</a:t>
            </a:r>
            <a:r>
              <a:rPr kumimoji="1" lang="zh-CN" altLang="en-US" dirty="0" smtClean="0"/>
              <a:t>与</a:t>
            </a:r>
            <a:r>
              <a:rPr kumimoji="1" lang="en-US" altLang="zh-CN" dirty="0" err="1" smtClean="0"/>
              <a:t>abs_error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788" y="1339850"/>
            <a:ext cx="7496175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4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120W</a:t>
            </a:r>
            <a:r>
              <a:rPr kumimoji="1" lang="zh-CN" altLang="en-US" dirty="0" smtClean="0"/>
              <a:t>美金奖池的数据分析比赛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赛事方提供的资料</a:t>
            </a:r>
            <a:endParaRPr kumimoji="1" lang="en-US" altLang="zh-CN" dirty="0" smtClean="0"/>
          </a:p>
          <a:p>
            <a:r>
              <a:rPr kumimoji="1" lang="zh-CN" altLang="en-US" dirty="0" smtClean="0"/>
              <a:t>三个</a:t>
            </a:r>
            <a:r>
              <a:rPr kumimoji="1" lang="en-US" altLang="zh-CN" dirty="0" smtClean="0"/>
              <a:t>Counties</a:t>
            </a:r>
            <a:r>
              <a:rPr kumimoji="1" lang="zh-CN" altLang="en-US" dirty="0" smtClean="0"/>
              <a:t>的房地产资料列表（洛杉矶，橘县，温帝华）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Zestimate</a:t>
            </a:r>
            <a:r>
              <a:rPr kumimoji="1" lang="zh-CN" altLang="en-US" dirty="0" smtClean="0"/>
              <a:t>（由</a:t>
            </a:r>
            <a:r>
              <a:rPr kumimoji="1" lang="en-US" altLang="zh-CN" dirty="0" smtClean="0"/>
              <a:t>Zillow</a:t>
            </a:r>
            <a:r>
              <a:rPr kumimoji="1" lang="zh-CN" altLang="en-US" dirty="0" smtClean="0"/>
              <a:t>预测的房地产价格）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C00000"/>
                </a:solidFill>
              </a:rPr>
              <a:t>包括</a:t>
            </a:r>
            <a:r>
              <a:rPr kumimoji="1" lang="en-US" altLang="zh-CN" dirty="0" smtClean="0">
                <a:solidFill>
                  <a:srgbClr val="C00000"/>
                </a:solidFill>
              </a:rPr>
              <a:t>290</a:t>
            </a:r>
            <a:r>
              <a:rPr kumimoji="1" lang="zh-CN" altLang="en-US" dirty="0" smtClean="0">
                <a:solidFill>
                  <a:srgbClr val="C00000"/>
                </a:solidFill>
              </a:rPr>
              <a:t>万条房地产数据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r>
              <a:rPr kumimoji="1" lang="zh-CN" altLang="en-US" dirty="0" smtClean="0"/>
              <a:t>我们的目标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C00000"/>
                </a:solidFill>
              </a:rPr>
              <a:t>预测真实成交价格与</a:t>
            </a:r>
            <a:r>
              <a:rPr kumimoji="1" lang="en-US" altLang="zh-CN" dirty="0" err="1" smtClean="0">
                <a:solidFill>
                  <a:srgbClr val="C00000"/>
                </a:solidFill>
              </a:rPr>
              <a:t>Zestimate</a:t>
            </a:r>
            <a:r>
              <a:rPr kumimoji="1" lang="zh-CN" altLang="en-US" dirty="0" smtClean="0">
                <a:solidFill>
                  <a:srgbClr val="C00000"/>
                </a:solidFill>
              </a:rPr>
              <a:t>的不同。（即预测哪些</a:t>
            </a:r>
            <a:r>
              <a:rPr kumimoji="1" lang="en-US" altLang="zh-CN" dirty="0" err="1" smtClean="0">
                <a:solidFill>
                  <a:srgbClr val="C00000"/>
                </a:solidFill>
              </a:rPr>
              <a:t>Zestimate</a:t>
            </a:r>
            <a:r>
              <a:rPr kumimoji="1" lang="zh-CN" altLang="en-US" dirty="0" smtClean="0">
                <a:solidFill>
                  <a:srgbClr val="C00000"/>
                </a:solidFill>
              </a:rPr>
              <a:t>预测的准确，那些预测的不准确。）</a:t>
            </a:r>
            <a:endParaRPr kumimoji="1" lang="en-US" altLang="zh-CN" dirty="0" smtClean="0">
              <a:solidFill>
                <a:srgbClr val="C00000"/>
              </a:solidFill>
            </a:endParaRPr>
          </a:p>
          <a:p>
            <a:r>
              <a:rPr kumimoji="1" lang="zh-CN" altLang="en-US" dirty="0" smtClean="0"/>
              <a:t>预测六个不同时点的差值。（从</a:t>
            </a:r>
            <a:r>
              <a:rPr kumimoji="1" lang="en-US" altLang="zh-CN" dirty="0" smtClean="0"/>
              <a:t>2016/10</a:t>
            </a:r>
            <a:r>
              <a:rPr kumimoji="1" lang="zh-CN" altLang="en-US" dirty="0" smtClean="0"/>
              <a:t>～</a:t>
            </a:r>
            <a:r>
              <a:rPr kumimoji="1" lang="en-US" altLang="zh-CN" dirty="0" smtClean="0"/>
              <a:t>2017/12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4055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longitude</a:t>
            </a:r>
            <a:r>
              <a:rPr kumimoji="1" lang="zh-CN" altLang="en-US" dirty="0" smtClean="0"/>
              <a:t>的分层分析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107" y="1339850"/>
            <a:ext cx="874553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longitude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abs_error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788" y="1339850"/>
            <a:ext cx="7496175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1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Area</a:t>
            </a:r>
            <a:r>
              <a:rPr kumimoji="1" lang="zh-CN" altLang="en-US" dirty="0" smtClean="0"/>
              <a:t>分析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107" y="1339850"/>
            <a:ext cx="874553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788" y="1339850"/>
            <a:ext cx="7496175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6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Zestimate</a:t>
            </a:r>
            <a:r>
              <a:rPr kumimoji="1" lang="zh-CN" altLang="en-US" dirty="0" smtClean="0"/>
              <a:t>在哪里高估或低估了房价？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29" y="1339850"/>
            <a:ext cx="6871493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4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难以估计的部分？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29" y="1339850"/>
            <a:ext cx="6871493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这是哪？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252" y="1339850"/>
            <a:ext cx="877724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2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对于面积小的房屋似乎总是高估了它们。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29" y="1339850"/>
            <a:ext cx="6871493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但是对于已装修的房屋又没有这个趋势。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129" y="1339850"/>
            <a:ext cx="6871493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8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我们要预测的房屋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362" y="1339850"/>
            <a:ext cx="515502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Exploratory data analysis </a:t>
            </a:r>
            <a:r>
              <a:rPr lang="mr-IN" altLang="zh-CN" b="0" dirty="0"/>
              <a:t>–</a:t>
            </a:r>
            <a:r>
              <a:rPr lang="en-US" altLang="zh-CN" b="0" dirty="0"/>
              <a:t> </a:t>
            </a:r>
            <a:r>
              <a:rPr lang="zh-CN" altLang="en-US" b="0" dirty="0"/>
              <a:t>探索性数据分析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官方一共给了</a:t>
            </a:r>
            <a:r>
              <a:rPr kumimoji="1" lang="en-US" altLang="zh-CN" dirty="0"/>
              <a:t>3</a:t>
            </a:r>
            <a:r>
              <a:rPr kumimoji="1" lang="zh-CN" altLang="en-US" dirty="0" smtClean="0"/>
              <a:t>个数据集，包含有大约</a:t>
            </a:r>
            <a:r>
              <a:rPr kumimoji="1" lang="en-US" altLang="zh-CN" dirty="0" smtClean="0"/>
              <a:t>290</a:t>
            </a:r>
            <a:r>
              <a:rPr kumimoji="1" lang="zh-CN" altLang="en-US" dirty="0" smtClean="0"/>
              <a:t>万条房地产数据。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Properties_2016 </a:t>
            </a:r>
            <a:r>
              <a:rPr kumimoji="1" lang="zh-CN" altLang="en-US" dirty="0" smtClean="0"/>
              <a:t>房地产特征数据集</a:t>
            </a:r>
            <a:endParaRPr kumimoji="1" lang="en-US" altLang="zh-CN" dirty="0" smtClean="0"/>
          </a:p>
          <a:p>
            <a:r>
              <a:rPr kumimoji="1" lang="en-US" altLang="zh-CN" dirty="0" smtClean="0"/>
              <a:t>Train_2016_v2</a:t>
            </a:r>
            <a:r>
              <a:rPr kumimoji="1" lang="zh-CN" altLang="en-US" dirty="0" smtClean="0"/>
              <a:t> 交易数据集 </a:t>
            </a:r>
            <a:r>
              <a:rPr lang="en-US" altLang="zh-CN" dirty="0" err="1" smtClean="0"/>
              <a:t>logerror</a:t>
            </a:r>
            <a:r>
              <a:rPr lang="en-US" altLang="zh-CN" dirty="0" smtClean="0"/>
              <a:t>=log(</a:t>
            </a:r>
            <a:r>
              <a:rPr lang="en-US" altLang="zh-CN" dirty="0" err="1" smtClean="0"/>
              <a:t>Zestimate</a:t>
            </a:r>
            <a:r>
              <a:rPr lang="en-US" altLang="zh-CN" dirty="0"/>
              <a:t>)−</a:t>
            </a:r>
            <a:r>
              <a:rPr lang="en-US" altLang="zh-CN" dirty="0" smtClean="0"/>
              <a:t>log(</a:t>
            </a:r>
            <a:r>
              <a:rPr lang="en-US" altLang="zh-CN" dirty="0" err="1" smtClean="0"/>
              <a:t>SalePrice</a:t>
            </a:r>
            <a:r>
              <a:rPr lang="en-US" altLang="zh-CN" dirty="0" smtClean="0"/>
              <a:t>)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Zillow_data_dictionary</a:t>
            </a:r>
            <a:r>
              <a:rPr kumimoji="1" lang="zh-CN" altLang="en-US" dirty="0" smtClean="0"/>
              <a:t> 数据结构的解释目录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Sample_submisson</a:t>
            </a:r>
            <a:r>
              <a:rPr kumimoji="1" lang="zh-CN" altLang="en-US" dirty="0" smtClean="0"/>
              <a:t> 提交数据的结构示范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55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交易数据集中的房屋</a:t>
            </a:r>
            <a:r>
              <a:rPr kumimoji="1" lang="en-US" altLang="zh-CN" dirty="0" smtClean="0"/>
              <a:t>abs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error</a:t>
            </a:r>
            <a:r>
              <a:rPr kumimoji="1" lang="zh-CN" altLang="en-US" dirty="0" smtClean="0"/>
              <a:t>分布情况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651" y="1339850"/>
            <a:ext cx="6686449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尚未分析的数据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FIPS</a:t>
            </a:r>
            <a:r>
              <a:rPr kumimoji="1" lang="zh-CN" altLang="en-US" dirty="0" smtClean="0"/>
              <a:t> 联邦信息处理标准码</a:t>
            </a:r>
            <a:endParaRPr kumimoji="1" lang="en-US" altLang="zh-CN" dirty="0" smtClean="0"/>
          </a:p>
          <a:p>
            <a:r>
              <a:rPr kumimoji="1" lang="zh-CN" altLang="en-US" dirty="0" smtClean="0"/>
              <a:t>通过它我们可以知道该房屋地区的收入情况，人口分布等外部数据。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？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516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如何预测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算法与模型</a:t>
            </a:r>
            <a:endParaRPr kumimoji="1" lang="en-US" altLang="zh-CN" dirty="0" smtClean="0"/>
          </a:p>
          <a:p>
            <a:r>
              <a:rPr kumimoji="1" lang="en-US" altLang="zh-CN" dirty="0" smtClean="0"/>
              <a:t>XGBOOST</a:t>
            </a:r>
          </a:p>
          <a:p>
            <a:r>
              <a:rPr kumimoji="1" lang="en-US" altLang="zh-CN" dirty="0" smtClean="0"/>
              <a:t>Random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forest</a:t>
            </a:r>
          </a:p>
          <a:p>
            <a:r>
              <a:rPr kumimoji="1" lang="en-US" altLang="zh-CN" dirty="0" smtClean="0"/>
              <a:t>Liner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regression</a:t>
            </a:r>
          </a:p>
          <a:p>
            <a:r>
              <a:rPr kumimoji="1" lang="en-US" altLang="zh-CN" dirty="0"/>
              <a:t>Neural </a:t>
            </a:r>
            <a:r>
              <a:rPr kumimoji="1" lang="en-US" altLang="zh-CN" dirty="0" smtClean="0"/>
              <a:t>network</a:t>
            </a:r>
          </a:p>
          <a:p>
            <a:r>
              <a:rPr kumimoji="1" lang="zh-CN" altLang="en-US" dirty="0" smtClean="0"/>
              <a:t>模型的调整与检验</a:t>
            </a:r>
            <a:endParaRPr kumimoji="1" lang="en-US" altLang="zh-CN" dirty="0" smtClean="0"/>
          </a:p>
          <a:p>
            <a:r>
              <a:rPr kumimoji="1" lang="zh-CN" altLang="en-US" dirty="0" smtClean="0"/>
              <a:t>专家知识判断 </a:t>
            </a:r>
            <a:r>
              <a:rPr kumimoji="1" lang="en-US" altLang="zh-CN" smtClean="0"/>
              <a:t>etc..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934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smtClean="0"/>
              <a:t>Zillow data dictionary </a:t>
            </a:r>
            <a:r>
              <a:rPr lang="mr-IN" altLang="zh-CN" b="0" dirty="0" smtClean="0"/>
              <a:t>–</a:t>
            </a:r>
            <a:r>
              <a:rPr lang="en-US" altLang="zh-CN" b="0" dirty="0" smtClean="0"/>
              <a:t> </a:t>
            </a:r>
            <a:r>
              <a:rPr lang="zh-CN" altLang="en-US" b="0" dirty="0" smtClean="0"/>
              <a:t>目录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469746"/>
              </p:ext>
            </p:extLst>
          </p:nvPr>
        </p:nvGraphicFramePr>
        <p:xfrm>
          <a:off x="1230313" y="1339850"/>
          <a:ext cx="10525124" cy="4960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1281"/>
                <a:gridCol w="2631281"/>
                <a:gridCol w="2631281"/>
                <a:gridCol w="2631281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Feature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Description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特征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描述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'airconditioningtypeid'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 Type of cooling system present in the home (if any)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空调系统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房屋中的制冷系统（如果有的话）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'architecturalstyletypeid'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 Architectural style of the home (i.e. ranch, colonial, split-level,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etc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…)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建筑风格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房屋的建筑风格（牧场，殖民风，错层式等）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'basementsqft'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 Finished living area below or partially below ground level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地下室面积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生活空间以下或部分在地面以下的部分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'bathroomcnt'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 Number of bathrooms in home including fractional bathrooms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浴室数目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浴室的数目，包括功能浴室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'bedroomcnt'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 Number of bedrooms in home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卧室数目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卧室的数目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'buildingqualitytypeid'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 Overall assessment of condition of the building from best (lowest) to worst (highest)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房屋质量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房屋总体情况的评价从最好（最低）到最坏（最高）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'buildingclasstypeid'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The building framing type (steel frame, wood frame, concrete/brick)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房屋结构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id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房屋的结构类型（钢结构，木结构等）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'calculatedbathnbr'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 Number of bathrooms in home including fractional bathroom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被计算的浴室数目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浴室的数目，包括功能浴室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'decktypeid'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Type of deck (if any) present on parcel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露天平台类型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露天平台的类型（如果有的话）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'threequarterbathnbr'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 Number of 3/4 bathrooms in house (shower + sink + toilet)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3/4浴室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淋雨加水槽加厕所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'finishedfloor1squarefeet'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 Size of the finished living area on the first (entry) floor of the home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已完成的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1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层居住面积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房屋已完成的一层居住面积</a:t>
                      </a:r>
                    </a:p>
                  </a:txBody>
                  <a:tcPr marL="6350" marR="6350" marT="635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calculatedfinishedsquarefeet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'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charset="-122"/>
                        </a:rPr>
                        <a:t> Calculated total finished living area of the home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总已完成居住面积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房屋总的已完成居住面具</a:t>
                      </a: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24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Transaction </a:t>
            </a:r>
            <a:r>
              <a:rPr lang="en-US" altLang="zh-CN" b="0" dirty="0" smtClean="0"/>
              <a:t>Dates</a:t>
            </a:r>
            <a:r>
              <a:rPr lang="zh-CN" altLang="en-US" b="0" dirty="0" smtClean="0"/>
              <a:t> </a:t>
            </a:r>
            <a:r>
              <a:rPr lang="mr-IN" altLang="zh-CN" b="0" dirty="0" smtClean="0"/>
              <a:t>–</a:t>
            </a:r>
            <a:r>
              <a:rPr lang="zh-CN" altLang="en-US" b="0" dirty="0" smtClean="0"/>
              <a:t> 交易日期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75" y="1723620"/>
            <a:ext cx="10033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9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Transaction Dates</a:t>
            </a:r>
            <a:r>
              <a:rPr lang="zh-CN" altLang="en-US" b="0" dirty="0"/>
              <a:t> </a:t>
            </a:r>
            <a:r>
              <a:rPr lang="mr-IN" altLang="zh-CN" b="0" dirty="0"/>
              <a:t>–</a:t>
            </a:r>
            <a:r>
              <a:rPr lang="zh-CN" altLang="en-US" b="0" dirty="0"/>
              <a:t> 交易日期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107" y="1612138"/>
            <a:ext cx="8269033" cy="47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0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 smtClean="0"/>
              <a:t>logerror</a:t>
            </a:r>
            <a:r>
              <a:rPr lang="zh-CN" altLang="en-US" b="0" dirty="0" smtClean="0"/>
              <a:t>的分布情况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0106" y="1612225"/>
            <a:ext cx="874553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关于结果的一些思考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mr-IN" altLang="zh-CN" dirty="0" err="1"/>
              <a:t>logerror</a:t>
            </a:r>
            <a:r>
              <a:rPr lang="mr-IN" altLang="zh-CN" dirty="0"/>
              <a:t>: </a:t>
            </a:r>
            <a:r>
              <a:rPr lang="mr-IN" altLang="zh-CN" dirty="0" err="1"/>
              <a:t>log</a:t>
            </a:r>
            <a:r>
              <a:rPr lang="mr-IN" altLang="zh-CN" dirty="0"/>
              <a:t>(</a:t>
            </a:r>
            <a:r>
              <a:rPr lang="mr-IN" altLang="zh-CN" dirty="0" err="1"/>
              <a:t>Zestimate</a:t>
            </a:r>
            <a:r>
              <a:rPr lang="mr-IN" altLang="zh-CN" dirty="0"/>
              <a:t>) - </a:t>
            </a:r>
            <a:r>
              <a:rPr lang="mr-IN" altLang="zh-CN" dirty="0" err="1"/>
              <a:t>log</a:t>
            </a:r>
            <a:r>
              <a:rPr lang="mr-IN" altLang="zh-CN" dirty="0"/>
              <a:t>(</a:t>
            </a:r>
            <a:r>
              <a:rPr lang="mr-IN" altLang="zh-CN" dirty="0" err="1"/>
              <a:t>Saleprice</a:t>
            </a:r>
            <a:r>
              <a:rPr lang="mr-IN" altLang="zh-CN" dirty="0"/>
              <a:t>). </a:t>
            </a:r>
            <a:endParaRPr lang="en-US" altLang="zh-CN" dirty="0" smtClean="0"/>
          </a:p>
          <a:p>
            <a:r>
              <a:rPr kumimoji="1" lang="zh-CN" altLang="en-US" dirty="0" smtClean="0"/>
              <a:t>大于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意味着</a:t>
            </a:r>
            <a:r>
              <a:rPr kumimoji="1" lang="en-US" altLang="zh-CN" dirty="0" err="1" smtClean="0"/>
              <a:t>Zestimate</a:t>
            </a:r>
            <a:r>
              <a:rPr kumimoji="1" lang="zh-CN" altLang="en-US" dirty="0" smtClean="0"/>
              <a:t>对房屋的估值高于</a:t>
            </a:r>
            <a:r>
              <a:rPr kumimoji="1" lang="en-US" altLang="zh-CN" dirty="0" err="1" smtClean="0"/>
              <a:t>Saleprice</a:t>
            </a:r>
            <a:endParaRPr kumimoji="1" lang="en-US" altLang="zh-CN" dirty="0" smtClean="0"/>
          </a:p>
          <a:p>
            <a:r>
              <a:rPr kumimoji="1" lang="zh-CN" altLang="en-US" dirty="0" smtClean="0"/>
              <a:t>小于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意味着</a:t>
            </a:r>
            <a:r>
              <a:rPr kumimoji="1" lang="en-US" altLang="zh-CN" dirty="0" err="1" smtClean="0"/>
              <a:t>Zestimate</a:t>
            </a:r>
            <a:r>
              <a:rPr kumimoji="1" lang="zh-CN" altLang="en-US" dirty="0" smtClean="0"/>
              <a:t>对房屋的估值低于</a:t>
            </a:r>
            <a:r>
              <a:rPr kumimoji="1" lang="en-US" altLang="zh-CN" dirty="0" err="1" smtClean="0"/>
              <a:t>Saleprice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en-US" altLang="zh-CN" dirty="0"/>
              <a:t>absolute </a:t>
            </a:r>
            <a:r>
              <a:rPr lang="en-US" altLang="zh-CN" dirty="0" err="1" smtClean="0"/>
              <a:t>logerror</a:t>
            </a:r>
            <a:endParaRPr lang="en-US" altLang="zh-CN" dirty="0" smtClean="0"/>
          </a:p>
          <a:p>
            <a:r>
              <a:rPr kumimoji="1" lang="zh-CN" altLang="en-US" dirty="0" smtClean="0"/>
              <a:t>越小意味着</a:t>
            </a:r>
            <a:r>
              <a:rPr kumimoji="1" lang="en-US" altLang="zh-CN" dirty="0" err="1" smtClean="0"/>
              <a:t>Zestimate</a:t>
            </a:r>
            <a:r>
              <a:rPr kumimoji="1" lang="zh-CN" altLang="en-US" dirty="0" smtClean="0"/>
              <a:t>越接近于</a:t>
            </a:r>
            <a:r>
              <a:rPr kumimoji="1" lang="en-US" altLang="zh-CN" dirty="0" err="1" smtClean="0"/>
              <a:t>Saleprice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88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Absolute </a:t>
            </a:r>
            <a:r>
              <a:rPr kumimoji="1" lang="en-US" altLang="zh-CN" dirty="0" err="1" smtClean="0"/>
              <a:t>logerror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0107" y="1339850"/>
            <a:ext cx="8745537" cy="49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从技术上达到高质量沟通">
  <a:themeElements>
    <a:clrScheme name="自定义 676">
      <a:dk1>
        <a:srgbClr val="5F5F5F"/>
      </a:dk1>
      <a:lt1>
        <a:srgbClr val="FFFFFF"/>
      </a:lt1>
      <a:dk2>
        <a:srgbClr val="FFFFFF"/>
      </a:dk2>
      <a:lt2>
        <a:srgbClr val="5F5F5F"/>
      </a:lt2>
      <a:accent1>
        <a:srgbClr val="EA5B58"/>
      </a:accent1>
      <a:accent2>
        <a:srgbClr val="D15E95"/>
      </a:accent2>
      <a:accent3>
        <a:srgbClr val="FA6090"/>
      </a:accent3>
      <a:accent4>
        <a:srgbClr val="F9A317"/>
      </a:accent4>
      <a:accent5>
        <a:srgbClr val="F97F46"/>
      </a:accent5>
      <a:accent6>
        <a:srgbClr val="00B050"/>
      </a:accent6>
      <a:hlink>
        <a:srgbClr val="C00000"/>
      </a:hlink>
      <a:folHlink>
        <a:srgbClr val="FFA6A6"/>
      </a:folHlink>
    </a:clrScheme>
    <a:fontScheme name="自定义 2">
      <a:majorFont>
        <a:latin typeface="Baskerville Old Face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itchFamily="34" charset="0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从技术上达到高质量沟通">
  <a:themeElements>
    <a:clrScheme name="自定义 676">
      <a:dk1>
        <a:srgbClr val="5F5F5F"/>
      </a:dk1>
      <a:lt1>
        <a:srgbClr val="FFFFFF"/>
      </a:lt1>
      <a:dk2>
        <a:srgbClr val="FFFFFF"/>
      </a:dk2>
      <a:lt2>
        <a:srgbClr val="5F5F5F"/>
      </a:lt2>
      <a:accent1>
        <a:srgbClr val="EA5B58"/>
      </a:accent1>
      <a:accent2>
        <a:srgbClr val="D15E95"/>
      </a:accent2>
      <a:accent3>
        <a:srgbClr val="FA6090"/>
      </a:accent3>
      <a:accent4>
        <a:srgbClr val="F9A317"/>
      </a:accent4>
      <a:accent5>
        <a:srgbClr val="F97F46"/>
      </a:accent5>
      <a:accent6>
        <a:srgbClr val="00B050"/>
      </a:accent6>
      <a:hlink>
        <a:srgbClr val="C00000"/>
      </a:hlink>
      <a:folHlink>
        <a:srgbClr val="FFA6A6"/>
      </a:folHlink>
    </a:clrScheme>
    <a:fontScheme name="自定义 2">
      <a:majorFont>
        <a:latin typeface="Baskerville Old Face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itchFamily="34" charset="0"/>
            <a:ea typeface="微软雅黑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从技术上达到高质量沟通</Template>
  <TotalTime>4989</TotalTime>
  <Words>708</Words>
  <Application>Microsoft Macintosh PowerPoint</Application>
  <PresentationFormat>宽屏</PresentationFormat>
  <Paragraphs>116</Paragraphs>
  <Slides>32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Calibri</vt:lpstr>
      <vt:lpstr>DengXian</vt:lpstr>
      <vt:lpstr>Wingdings 2</vt:lpstr>
      <vt:lpstr>等线</vt:lpstr>
      <vt:lpstr>微软雅黑</vt:lpstr>
      <vt:lpstr>幼圆</vt:lpstr>
      <vt:lpstr>Arial</vt:lpstr>
      <vt:lpstr>从技术上达到高质量沟通</vt:lpstr>
      <vt:lpstr>1_从技术上达到高质量沟通</vt:lpstr>
      <vt:lpstr>Zillow prize</vt:lpstr>
      <vt:lpstr>120W美金奖池的数据分析比赛</vt:lpstr>
      <vt:lpstr>Exploratory data analysis – 探索性数据分析</vt:lpstr>
      <vt:lpstr>Zillow data dictionary – 目录</vt:lpstr>
      <vt:lpstr>Transaction Dates – 交易日期</vt:lpstr>
      <vt:lpstr>Transaction Dates – 交易日期</vt:lpstr>
      <vt:lpstr>logerror的分布情况</vt:lpstr>
      <vt:lpstr>关于结果的一些思考</vt:lpstr>
      <vt:lpstr>Absolute logerror</vt:lpstr>
      <vt:lpstr>Absolute logerror随时间的变化</vt:lpstr>
      <vt:lpstr>Log error随时间的变化</vt:lpstr>
      <vt:lpstr>缺失的特征值有哪些？</vt:lpstr>
      <vt:lpstr>特征值和绝对误差的关系</vt:lpstr>
      <vt:lpstr>特征值和logerror的关系</vt:lpstr>
      <vt:lpstr>房屋的建造年会是一个影响因素吗？</vt:lpstr>
      <vt:lpstr>Absolute error 是如何随着房屋建造年而改变的？</vt:lpstr>
      <vt:lpstr>Logerror是如何随着房屋建造年而改变的？</vt:lpstr>
      <vt:lpstr>Zestimate在哪一块做的好？分层画图看重叠部分。</vt:lpstr>
      <vt:lpstr>Latitude与abs_error</vt:lpstr>
      <vt:lpstr>longitude的分层分析</vt:lpstr>
      <vt:lpstr>longitude与abs_error</vt:lpstr>
      <vt:lpstr>Area分析</vt:lpstr>
      <vt:lpstr>PowerPoint 演示文稿</vt:lpstr>
      <vt:lpstr>Zestimate在哪里高估或低估了房价？</vt:lpstr>
      <vt:lpstr>难以估计的部分？</vt:lpstr>
      <vt:lpstr>这是哪？</vt:lpstr>
      <vt:lpstr>对于面积小的房屋似乎总是高估了它们。</vt:lpstr>
      <vt:lpstr>但是对于已装修的房屋又没有这个趋势。</vt:lpstr>
      <vt:lpstr>我们要预测的房屋</vt:lpstr>
      <vt:lpstr>交易数据集中的房屋abs error分布情况</vt:lpstr>
      <vt:lpstr>尚未分析的数据</vt:lpstr>
      <vt:lpstr>如何预测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Zillow prize</dc:title>
  <dc:creator>Nino YAO</dc:creator>
  <cp:lastModifiedBy>Nino YAO</cp:lastModifiedBy>
  <cp:revision>12</cp:revision>
  <dcterms:created xsi:type="dcterms:W3CDTF">2017-10-09T07:50:00Z</dcterms:created>
  <dcterms:modified xsi:type="dcterms:W3CDTF">2017-10-12T18:59:20Z</dcterms:modified>
</cp:coreProperties>
</file>